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60" r:id="rId6"/>
    <p:sldId id="264" r:id="rId7"/>
    <p:sldId id="259" r:id="rId8"/>
    <p:sldId id="261" r:id="rId9"/>
    <p:sldId id="265" r:id="rId10"/>
    <p:sldId id="262" r:id="rId11"/>
    <p:sldId id="267" r:id="rId12"/>
    <p:sldId id="26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 varScale="1">
        <p:scale>
          <a:sx n="68" d="100"/>
          <a:sy n="68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16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BE47E-9130-4F89-876E-A9322B53A1E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4F6635D5-0980-4DD9-B983-42C2C12CE3B0}">
      <dgm:prSet phldrT="[Teks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ile towaru mamy w magazynie</a:t>
          </a:r>
          <a:endParaRPr lang="de-DE" dirty="0">
            <a:solidFill>
              <a:schemeClr val="tx1"/>
            </a:solidFill>
          </a:endParaRPr>
        </a:p>
      </dgm:t>
    </dgm:pt>
    <dgm:pt modelId="{0A320263-0EAC-4C63-9AF5-D2839AB0E17C}" type="parTrans" cxnId="{80D0980A-2206-49DD-81D2-34A570EC9E91}">
      <dgm:prSet/>
      <dgm:spPr/>
      <dgm:t>
        <a:bodyPr/>
        <a:lstStyle/>
        <a:p>
          <a:endParaRPr lang="de-DE"/>
        </a:p>
      </dgm:t>
    </dgm:pt>
    <dgm:pt modelId="{FF2BB485-1429-4276-B7F4-B1A754F2CD4F}" type="sibTrans" cxnId="{80D0980A-2206-49DD-81D2-34A570EC9E91}">
      <dgm:prSet/>
      <dgm:spPr/>
      <dgm:t>
        <a:bodyPr/>
        <a:lstStyle/>
        <a:p>
          <a:endParaRPr lang="de-DE"/>
        </a:p>
      </dgm:t>
    </dgm:pt>
    <dgm:pt modelId="{2A0A0265-C759-425E-8108-491B5322CDE2}">
      <dgm:prSet phldrT="[Teks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które towary powinniśmy zamówić</a:t>
          </a:r>
          <a:endParaRPr lang="de-DE" dirty="0">
            <a:solidFill>
              <a:schemeClr val="tx1"/>
            </a:solidFill>
          </a:endParaRPr>
        </a:p>
      </dgm:t>
    </dgm:pt>
    <dgm:pt modelId="{E67ACBB7-16B4-4763-ACE3-7548C528A52C}" type="parTrans" cxnId="{F7F1A3A6-A8E8-44C6-A546-A019C30EE5BF}">
      <dgm:prSet/>
      <dgm:spPr/>
      <dgm:t>
        <a:bodyPr/>
        <a:lstStyle/>
        <a:p>
          <a:endParaRPr lang="de-DE"/>
        </a:p>
      </dgm:t>
    </dgm:pt>
    <dgm:pt modelId="{780E65A0-480F-4C0A-AF85-74499CA43B19}" type="sibTrans" cxnId="{F7F1A3A6-A8E8-44C6-A546-A019C30EE5BF}">
      <dgm:prSet/>
      <dgm:spPr/>
      <dgm:t>
        <a:bodyPr/>
        <a:lstStyle/>
        <a:p>
          <a:endParaRPr lang="de-DE"/>
        </a:p>
      </dgm:t>
    </dgm:pt>
    <dgm:pt modelId="{4E9E0992-0F49-48B6-A697-55256941FB50}">
      <dgm:prSet phldrT="[Teks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ile zapłacić za dostarczone</a:t>
          </a:r>
          <a:r>
            <a:rPr lang="pl-PL" dirty="0">
              <a:solidFill>
                <a:schemeClr val="tx1"/>
              </a:solidFill>
            </a:rPr>
            <a:t> towary</a:t>
          </a:r>
          <a:endParaRPr lang="de-DE" dirty="0">
            <a:solidFill>
              <a:schemeClr val="tx1"/>
            </a:solidFill>
          </a:endParaRPr>
        </a:p>
      </dgm:t>
    </dgm:pt>
    <dgm:pt modelId="{8FEF6A7F-FC87-425A-B508-393FAEF0B912}" type="parTrans" cxnId="{C5163B11-C076-49CA-B63B-D22EB115E251}">
      <dgm:prSet/>
      <dgm:spPr/>
      <dgm:t>
        <a:bodyPr/>
        <a:lstStyle/>
        <a:p>
          <a:endParaRPr lang="de-DE"/>
        </a:p>
      </dgm:t>
    </dgm:pt>
    <dgm:pt modelId="{BF55AD37-9822-4C8B-927D-2AE398D3ECA9}" type="sibTrans" cxnId="{C5163B11-C076-49CA-B63B-D22EB115E251}">
      <dgm:prSet/>
      <dgm:spPr/>
      <dgm:t>
        <a:bodyPr/>
        <a:lstStyle/>
        <a:p>
          <a:endParaRPr lang="de-DE"/>
        </a:p>
      </dgm:t>
    </dgm:pt>
    <dgm:pt modelId="{7E7A470B-91CA-4FC0-A785-DC5F47367846}">
      <dgm:prSet phldrT="[Teks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jakie </a:t>
          </a:r>
          <a:r>
            <a:rPr lang="pl-PL" dirty="0">
              <a:solidFill>
                <a:schemeClr val="tx1"/>
              </a:solidFill>
            </a:rPr>
            <a:t>towary </a:t>
          </a:r>
          <a:r>
            <a:rPr lang="en-GB" dirty="0">
              <a:solidFill>
                <a:schemeClr val="tx1"/>
              </a:solidFill>
            </a:rPr>
            <a:t>wydać klientowi</a:t>
          </a:r>
          <a:endParaRPr lang="de-DE" dirty="0">
            <a:solidFill>
              <a:schemeClr val="tx1"/>
            </a:solidFill>
          </a:endParaRPr>
        </a:p>
      </dgm:t>
    </dgm:pt>
    <dgm:pt modelId="{F6956797-370A-4241-9409-EA6BE60A6E2C}" type="parTrans" cxnId="{8FB3F012-0416-4AC8-B641-CD083C80AD38}">
      <dgm:prSet/>
      <dgm:spPr/>
      <dgm:t>
        <a:bodyPr/>
        <a:lstStyle/>
        <a:p>
          <a:endParaRPr lang="de-DE"/>
        </a:p>
      </dgm:t>
    </dgm:pt>
    <dgm:pt modelId="{FA4B8FF2-6391-4BC1-94C2-37E8697C3F7E}" type="sibTrans" cxnId="{8FB3F012-0416-4AC8-B641-CD083C80AD38}">
      <dgm:prSet/>
      <dgm:spPr/>
      <dgm:t>
        <a:bodyPr/>
        <a:lstStyle/>
        <a:p>
          <a:endParaRPr lang="de-DE"/>
        </a:p>
      </dgm:t>
    </dgm:pt>
    <dgm:pt modelId="{438CFF7E-56C0-440C-AF00-28C817392BCA}" type="pres">
      <dgm:prSet presAssocID="{15EBE47E-9130-4F89-876E-A9322B53A1E7}" presName="Name0" presStyleCnt="0">
        <dgm:presLayoutVars>
          <dgm:chMax val="7"/>
          <dgm:chPref val="7"/>
          <dgm:dir/>
        </dgm:presLayoutVars>
      </dgm:prSet>
      <dgm:spPr/>
    </dgm:pt>
    <dgm:pt modelId="{9898BA6B-35BE-4CF8-A026-FCAAE2064485}" type="pres">
      <dgm:prSet presAssocID="{15EBE47E-9130-4F89-876E-A9322B53A1E7}" presName="Name1" presStyleCnt="0"/>
      <dgm:spPr/>
    </dgm:pt>
    <dgm:pt modelId="{786A6263-2C88-4D79-A386-4EA2E29B0433}" type="pres">
      <dgm:prSet presAssocID="{15EBE47E-9130-4F89-876E-A9322B53A1E7}" presName="cycle" presStyleCnt="0"/>
      <dgm:spPr/>
    </dgm:pt>
    <dgm:pt modelId="{24DC1351-64C6-4E0A-8D3C-92952FBBAF8C}" type="pres">
      <dgm:prSet presAssocID="{15EBE47E-9130-4F89-876E-A9322B53A1E7}" presName="srcNode" presStyleLbl="node1" presStyleIdx="0" presStyleCnt="4"/>
      <dgm:spPr/>
    </dgm:pt>
    <dgm:pt modelId="{3DB64E96-F917-4453-BBC0-9175B8B906B8}" type="pres">
      <dgm:prSet presAssocID="{15EBE47E-9130-4F89-876E-A9322B53A1E7}" presName="conn" presStyleLbl="parChTrans1D2" presStyleIdx="0" presStyleCnt="1"/>
      <dgm:spPr/>
    </dgm:pt>
    <dgm:pt modelId="{5CFDA5AA-286E-4F9E-AC38-2C12D67EB61C}" type="pres">
      <dgm:prSet presAssocID="{15EBE47E-9130-4F89-876E-A9322B53A1E7}" presName="extraNode" presStyleLbl="node1" presStyleIdx="0" presStyleCnt="4"/>
      <dgm:spPr/>
    </dgm:pt>
    <dgm:pt modelId="{AB4C2E05-085A-404F-B748-CEE481516873}" type="pres">
      <dgm:prSet presAssocID="{15EBE47E-9130-4F89-876E-A9322B53A1E7}" presName="dstNode" presStyleLbl="node1" presStyleIdx="0" presStyleCnt="4"/>
      <dgm:spPr/>
    </dgm:pt>
    <dgm:pt modelId="{8F024085-AFC2-43D3-BACA-BBD7FEFCD445}" type="pres">
      <dgm:prSet presAssocID="{4F6635D5-0980-4DD9-B983-42C2C12CE3B0}" presName="text_1" presStyleLbl="node1" presStyleIdx="0" presStyleCnt="4">
        <dgm:presLayoutVars>
          <dgm:bulletEnabled val="1"/>
        </dgm:presLayoutVars>
      </dgm:prSet>
      <dgm:spPr/>
    </dgm:pt>
    <dgm:pt modelId="{242A9F8E-7951-489E-A539-174FA1B11618}" type="pres">
      <dgm:prSet presAssocID="{4F6635D5-0980-4DD9-B983-42C2C12CE3B0}" presName="accent_1" presStyleCnt="0"/>
      <dgm:spPr/>
    </dgm:pt>
    <dgm:pt modelId="{75E951F6-2686-40E0-8E28-DAA489B5CE29}" type="pres">
      <dgm:prSet presAssocID="{4F6635D5-0980-4DD9-B983-42C2C12CE3B0}" presName="accentRepeatNode" presStyleLbl="solidFgAcc1" presStyleIdx="0" presStyleCnt="4"/>
      <dgm:spPr/>
    </dgm:pt>
    <dgm:pt modelId="{18155E0F-62CC-4A42-9561-7EDB43085029}" type="pres">
      <dgm:prSet presAssocID="{2A0A0265-C759-425E-8108-491B5322CDE2}" presName="text_2" presStyleLbl="node1" presStyleIdx="1" presStyleCnt="4">
        <dgm:presLayoutVars>
          <dgm:bulletEnabled val="1"/>
        </dgm:presLayoutVars>
      </dgm:prSet>
      <dgm:spPr/>
    </dgm:pt>
    <dgm:pt modelId="{47168703-D2D1-4534-B9EC-CA779E406FE5}" type="pres">
      <dgm:prSet presAssocID="{2A0A0265-C759-425E-8108-491B5322CDE2}" presName="accent_2" presStyleCnt="0"/>
      <dgm:spPr/>
    </dgm:pt>
    <dgm:pt modelId="{FA7EB335-27FD-4FAD-956B-A1C8D1C14FA0}" type="pres">
      <dgm:prSet presAssocID="{2A0A0265-C759-425E-8108-491B5322CDE2}" presName="accentRepeatNode" presStyleLbl="solidFgAcc1" presStyleIdx="1" presStyleCnt="4"/>
      <dgm:spPr/>
    </dgm:pt>
    <dgm:pt modelId="{E1407B6A-7FBC-4863-8527-19C6F328E059}" type="pres">
      <dgm:prSet presAssocID="{4E9E0992-0F49-48B6-A697-55256941FB50}" presName="text_3" presStyleLbl="node1" presStyleIdx="2" presStyleCnt="4">
        <dgm:presLayoutVars>
          <dgm:bulletEnabled val="1"/>
        </dgm:presLayoutVars>
      </dgm:prSet>
      <dgm:spPr/>
    </dgm:pt>
    <dgm:pt modelId="{BF736354-1BD8-4267-BFD1-22BCAB48FFDC}" type="pres">
      <dgm:prSet presAssocID="{4E9E0992-0F49-48B6-A697-55256941FB50}" presName="accent_3" presStyleCnt="0"/>
      <dgm:spPr/>
    </dgm:pt>
    <dgm:pt modelId="{40C1D58E-C734-4BDC-8EE4-34B1204F99B1}" type="pres">
      <dgm:prSet presAssocID="{4E9E0992-0F49-48B6-A697-55256941FB50}" presName="accentRepeatNode" presStyleLbl="solidFgAcc1" presStyleIdx="2" presStyleCnt="4"/>
      <dgm:spPr/>
    </dgm:pt>
    <dgm:pt modelId="{A1051523-641F-45A0-91D5-FDA0B234B674}" type="pres">
      <dgm:prSet presAssocID="{7E7A470B-91CA-4FC0-A785-DC5F47367846}" presName="text_4" presStyleLbl="node1" presStyleIdx="3" presStyleCnt="4">
        <dgm:presLayoutVars>
          <dgm:bulletEnabled val="1"/>
        </dgm:presLayoutVars>
      </dgm:prSet>
      <dgm:spPr/>
    </dgm:pt>
    <dgm:pt modelId="{720F73DE-9E8A-4FA0-B6B3-8600E679754E}" type="pres">
      <dgm:prSet presAssocID="{7E7A470B-91CA-4FC0-A785-DC5F47367846}" presName="accent_4" presStyleCnt="0"/>
      <dgm:spPr/>
    </dgm:pt>
    <dgm:pt modelId="{B3AF7BF6-6C8E-4DC3-B43A-DA719858BF16}" type="pres">
      <dgm:prSet presAssocID="{7E7A470B-91CA-4FC0-A785-DC5F47367846}" presName="accentRepeatNode" presStyleLbl="solidFgAcc1" presStyleIdx="3" presStyleCnt="4"/>
      <dgm:spPr/>
    </dgm:pt>
  </dgm:ptLst>
  <dgm:cxnLst>
    <dgm:cxn modelId="{80D0980A-2206-49DD-81D2-34A570EC9E91}" srcId="{15EBE47E-9130-4F89-876E-A9322B53A1E7}" destId="{4F6635D5-0980-4DD9-B983-42C2C12CE3B0}" srcOrd="0" destOrd="0" parTransId="{0A320263-0EAC-4C63-9AF5-D2839AB0E17C}" sibTransId="{FF2BB485-1429-4276-B7F4-B1A754F2CD4F}"/>
    <dgm:cxn modelId="{C5163B11-C076-49CA-B63B-D22EB115E251}" srcId="{15EBE47E-9130-4F89-876E-A9322B53A1E7}" destId="{4E9E0992-0F49-48B6-A697-55256941FB50}" srcOrd="2" destOrd="0" parTransId="{8FEF6A7F-FC87-425A-B508-393FAEF0B912}" sibTransId="{BF55AD37-9822-4C8B-927D-2AE398D3ECA9}"/>
    <dgm:cxn modelId="{8FB3F012-0416-4AC8-B641-CD083C80AD38}" srcId="{15EBE47E-9130-4F89-876E-A9322B53A1E7}" destId="{7E7A470B-91CA-4FC0-A785-DC5F47367846}" srcOrd="3" destOrd="0" parTransId="{F6956797-370A-4241-9409-EA6BE60A6E2C}" sibTransId="{FA4B8FF2-6391-4BC1-94C2-37E8697C3F7E}"/>
    <dgm:cxn modelId="{CA6A4B15-DDAB-416D-857E-74B9DFFC93B5}" type="presOf" srcId="{FF2BB485-1429-4276-B7F4-B1A754F2CD4F}" destId="{3DB64E96-F917-4453-BBC0-9175B8B906B8}" srcOrd="0" destOrd="0" presId="urn:microsoft.com/office/officeart/2008/layout/VerticalCurvedList"/>
    <dgm:cxn modelId="{01B4ED35-9B08-4BAC-B7FA-B5261846E855}" type="presOf" srcId="{2A0A0265-C759-425E-8108-491B5322CDE2}" destId="{18155E0F-62CC-4A42-9561-7EDB43085029}" srcOrd="0" destOrd="0" presId="urn:microsoft.com/office/officeart/2008/layout/VerticalCurvedList"/>
    <dgm:cxn modelId="{94EA8D91-4A41-4831-A090-AC78CD37524B}" type="presOf" srcId="{15EBE47E-9130-4F89-876E-A9322B53A1E7}" destId="{438CFF7E-56C0-440C-AF00-28C817392BCA}" srcOrd="0" destOrd="0" presId="urn:microsoft.com/office/officeart/2008/layout/VerticalCurvedList"/>
    <dgm:cxn modelId="{242EBC9E-EAE0-484D-B97F-A2F8546548E0}" type="presOf" srcId="{7E7A470B-91CA-4FC0-A785-DC5F47367846}" destId="{A1051523-641F-45A0-91D5-FDA0B234B674}" srcOrd="0" destOrd="0" presId="urn:microsoft.com/office/officeart/2008/layout/VerticalCurvedList"/>
    <dgm:cxn modelId="{F7F1A3A6-A8E8-44C6-A546-A019C30EE5BF}" srcId="{15EBE47E-9130-4F89-876E-A9322B53A1E7}" destId="{2A0A0265-C759-425E-8108-491B5322CDE2}" srcOrd="1" destOrd="0" parTransId="{E67ACBB7-16B4-4763-ACE3-7548C528A52C}" sibTransId="{780E65A0-480F-4C0A-AF85-74499CA43B19}"/>
    <dgm:cxn modelId="{444BA1B5-4232-4F47-9E3E-9F8A2F886BFA}" type="presOf" srcId="{4E9E0992-0F49-48B6-A697-55256941FB50}" destId="{E1407B6A-7FBC-4863-8527-19C6F328E059}" srcOrd="0" destOrd="0" presId="urn:microsoft.com/office/officeart/2008/layout/VerticalCurvedList"/>
    <dgm:cxn modelId="{F6D3B3CC-6A2D-49DF-9C3A-79D36755D93E}" type="presOf" srcId="{4F6635D5-0980-4DD9-B983-42C2C12CE3B0}" destId="{8F024085-AFC2-43D3-BACA-BBD7FEFCD445}" srcOrd="0" destOrd="0" presId="urn:microsoft.com/office/officeart/2008/layout/VerticalCurvedList"/>
    <dgm:cxn modelId="{860E5696-CC37-40A7-B195-00B1B049FA8B}" type="presParOf" srcId="{438CFF7E-56C0-440C-AF00-28C817392BCA}" destId="{9898BA6B-35BE-4CF8-A026-FCAAE2064485}" srcOrd="0" destOrd="0" presId="urn:microsoft.com/office/officeart/2008/layout/VerticalCurvedList"/>
    <dgm:cxn modelId="{4BD39EAC-FB0A-477E-8BF8-ACFE1D482931}" type="presParOf" srcId="{9898BA6B-35BE-4CF8-A026-FCAAE2064485}" destId="{786A6263-2C88-4D79-A386-4EA2E29B0433}" srcOrd="0" destOrd="0" presId="urn:microsoft.com/office/officeart/2008/layout/VerticalCurvedList"/>
    <dgm:cxn modelId="{7552B423-870F-4413-A0BF-A2D759819759}" type="presParOf" srcId="{786A6263-2C88-4D79-A386-4EA2E29B0433}" destId="{24DC1351-64C6-4E0A-8D3C-92952FBBAF8C}" srcOrd="0" destOrd="0" presId="urn:microsoft.com/office/officeart/2008/layout/VerticalCurvedList"/>
    <dgm:cxn modelId="{45B3AF31-1B50-4DB0-9F43-0E977BD86EFC}" type="presParOf" srcId="{786A6263-2C88-4D79-A386-4EA2E29B0433}" destId="{3DB64E96-F917-4453-BBC0-9175B8B906B8}" srcOrd="1" destOrd="0" presId="urn:microsoft.com/office/officeart/2008/layout/VerticalCurvedList"/>
    <dgm:cxn modelId="{456EE3DA-0445-4603-B5F9-DF1151B02DFC}" type="presParOf" srcId="{786A6263-2C88-4D79-A386-4EA2E29B0433}" destId="{5CFDA5AA-286E-4F9E-AC38-2C12D67EB61C}" srcOrd="2" destOrd="0" presId="urn:microsoft.com/office/officeart/2008/layout/VerticalCurvedList"/>
    <dgm:cxn modelId="{EDD51295-F56C-4422-B87C-04E8FD33D8E2}" type="presParOf" srcId="{786A6263-2C88-4D79-A386-4EA2E29B0433}" destId="{AB4C2E05-085A-404F-B748-CEE481516873}" srcOrd="3" destOrd="0" presId="urn:microsoft.com/office/officeart/2008/layout/VerticalCurvedList"/>
    <dgm:cxn modelId="{BE64E4A6-8E0B-4CE3-A471-413A3C7B4153}" type="presParOf" srcId="{9898BA6B-35BE-4CF8-A026-FCAAE2064485}" destId="{8F024085-AFC2-43D3-BACA-BBD7FEFCD445}" srcOrd="1" destOrd="0" presId="urn:microsoft.com/office/officeart/2008/layout/VerticalCurvedList"/>
    <dgm:cxn modelId="{CEC4BE27-64C4-4D13-9B9B-EF1447CC71E1}" type="presParOf" srcId="{9898BA6B-35BE-4CF8-A026-FCAAE2064485}" destId="{242A9F8E-7951-489E-A539-174FA1B11618}" srcOrd="2" destOrd="0" presId="urn:microsoft.com/office/officeart/2008/layout/VerticalCurvedList"/>
    <dgm:cxn modelId="{408C76D7-A78D-4666-8B44-FE50670B5A7B}" type="presParOf" srcId="{242A9F8E-7951-489E-A539-174FA1B11618}" destId="{75E951F6-2686-40E0-8E28-DAA489B5CE29}" srcOrd="0" destOrd="0" presId="urn:microsoft.com/office/officeart/2008/layout/VerticalCurvedList"/>
    <dgm:cxn modelId="{E0D88A74-9756-42E5-9B2D-AC8E59B6211F}" type="presParOf" srcId="{9898BA6B-35BE-4CF8-A026-FCAAE2064485}" destId="{18155E0F-62CC-4A42-9561-7EDB43085029}" srcOrd="3" destOrd="0" presId="urn:microsoft.com/office/officeart/2008/layout/VerticalCurvedList"/>
    <dgm:cxn modelId="{9AB2BAC3-85B9-4035-8F47-04D5CE4F0E67}" type="presParOf" srcId="{9898BA6B-35BE-4CF8-A026-FCAAE2064485}" destId="{47168703-D2D1-4534-B9EC-CA779E406FE5}" srcOrd="4" destOrd="0" presId="urn:microsoft.com/office/officeart/2008/layout/VerticalCurvedList"/>
    <dgm:cxn modelId="{298E9838-F65A-4467-8FA9-B8B17E4EFFA0}" type="presParOf" srcId="{47168703-D2D1-4534-B9EC-CA779E406FE5}" destId="{FA7EB335-27FD-4FAD-956B-A1C8D1C14FA0}" srcOrd="0" destOrd="0" presId="urn:microsoft.com/office/officeart/2008/layout/VerticalCurvedList"/>
    <dgm:cxn modelId="{03916444-09DC-4702-AC81-C89EEFFB0A61}" type="presParOf" srcId="{9898BA6B-35BE-4CF8-A026-FCAAE2064485}" destId="{E1407B6A-7FBC-4863-8527-19C6F328E059}" srcOrd="5" destOrd="0" presId="urn:microsoft.com/office/officeart/2008/layout/VerticalCurvedList"/>
    <dgm:cxn modelId="{5E5F31BA-E873-4A8C-B299-14B8698747B3}" type="presParOf" srcId="{9898BA6B-35BE-4CF8-A026-FCAAE2064485}" destId="{BF736354-1BD8-4267-BFD1-22BCAB48FFDC}" srcOrd="6" destOrd="0" presId="urn:microsoft.com/office/officeart/2008/layout/VerticalCurvedList"/>
    <dgm:cxn modelId="{C1B11FD2-FAED-499F-B27A-F844CC4A4714}" type="presParOf" srcId="{BF736354-1BD8-4267-BFD1-22BCAB48FFDC}" destId="{40C1D58E-C734-4BDC-8EE4-34B1204F99B1}" srcOrd="0" destOrd="0" presId="urn:microsoft.com/office/officeart/2008/layout/VerticalCurvedList"/>
    <dgm:cxn modelId="{5ECE5BD4-0FAA-4D7E-B7D5-6AC9EB51F7F6}" type="presParOf" srcId="{9898BA6B-35BE-4CF8-A026-FCAAE2064485}" destId="{A1051523-641F-45A0-91D5-FDA0B234B674}" srcOrd="7" destOrd="0" presId="urn:microsoft.com/office/officeart/2008/layout/VerticalCurvedList"/>
    <dgm:cxn modelId="{B0F3C321-DB4B-4B92-A957-00A407BED3F4}" type="presParOf" srcId="{9898BA6B-35BE-4CF8-A026-FCAAE2064485}" destId="{720F73DE-9E8A-4FA0-B6B3-8600E679754E}" srcOrd="8" destOrd="0" presId="urn:microsoft.com/office/officeart/2008/layout/VerticalCurvedList"/>
    <dgm:cxn modelId="{FD7978A3-B434-44F3-8514-E94AE500C30B}" type="presParOf" srcId="{720F73DE-9E8A-4FA0-B6B3-8600E679754E}" destId="{B3AF7BF6-6C8E-4DC3-B43A-DA719858BF1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EEB2D-270C-4871-A202-485BF5C1F85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360D5B-0DAC-4CC6-ACFF-D2F2722625BF}">
      <dgm:prSet phldrT="[Teks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GRUPA I</a:t>
          </a:r>
        </a:p>
      </dgm:t>
    </dgm:pt>
    <dgm:pt modelId="{26E8C7F2-514D-40AA-91EC-AC0C5CBDBF9B}" type="parTrans" cxnId="{25C99851-5334-4F63-8CBE-34F11A633B43}">
      <dgm:prSet/>
      <dgm:spPr/>
      <dgm:t>
        <a:bodyPr/>
        <a:lstStyle/>
        <a:p>
          <a:endParaRPr lang="pl-PL"/>
        </a:p>
      </dgm:t>
    </dgm:pt>
    <dgm:pt modelId="{34DC91FE-2DD4-4E72-BDA6-8AD32258EAC7}" type="sibTrans" cxnId="{25C99851-5334-4F63-8CBE-34F11A633B43}">
      <dgm:prSet/>
      <dgm:spPr/>
      <dgm:t>
        <a:bodyPr/>
        <a:lstStyle/>
        <a:p>
          <a:endParaRPr lang="pl-PL"/>
        </a:p>
      </dgm:t>
    </dgm:pt>
    <dgm:pt modelId="{83BB3167-D2DC-4AE0-8658-DBA534198213}">
      <dgm:prSet phldrT="[Tekst]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noFill/>
        </a:ln>
      </dgm:spPr>
      <dgm:t>
        <a:bodyPr/>
        <a:lstStyle/>
        <a:p>
          <a:r>
            <a:rPr lang="pl-PL" dirty="0"/>
            <a:t>PRACOWNICY ETAPU PRZYJĘCIA</a:t>
          </a:r>
        </a:p>
      </dgm:t>
    </dgm:pt>
    <dgm:pt modelId="{91BF3727-FC7B-409A-8105-5FB13D86569C}" type="parTrans" cxnId="{3963C49B-0A19-4EFE-94D5-7A92413AF406}">
      <dgm:prSet/>
      <dgm:spPr/>
      <dgm:t>
        <a:bodyPr/>
        <a:lstStyle/>
        <a:p>
          <a:endParaRPr lang="pl-PL"/>
        </a:p>
      </dgm:t>
    </dgm:pt>
    <dgm:pt modelId="{A6E9A9F6-9ABA-4460-8F55-D2B1F8405A27}" type="sibTrans" cxnId="{3963C49B-0A19-4EFE-94D5-7A92413AF406}">
      <dgm:prSet/>
      <dgm:spPr/>
      <dgm:t>
        <a:bodyPr/>
        <a:lstStyle/>
        <a:p>
          <a:endParaRPr lang="pl-PL"/>
        </a:p>
      </dgm:t>
    </dgm:pt>
    <dgm:pt modelId="{F239B50A-A7BE-4DB7-B264-689E561A4712}">
      <dgm:prSet phldrT="[Teks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l-PL" dirty="0"/>
            <a:t>GRUPA II</a:t>
          </a:r>
        </a:p>
      </dgm:t>
    </dgm:pt>
    <dgm:pt modelId="{AB8003C3-6D21-407A-95B3-C9A74D5E5E1E}" type="parTrans" cxnId="{A90840DB-8C78-4E7A-81C6-CE10607EDA05}">
      <dgm:prSet/>
      <dgm:spPr/>
      <dgm:t>
        <a:bodyPr/>
        <a:lstStyle/>
        <a:p>
          <a:endParaRPr lang="pl-PL"/>
        </a:p>
      </dgm:t>
    </dgm:pt>
    <dgm:pt modelId="{B37CB4C5-129D-4BF5-ACBD-62D8068B1D08}" type="sibTrans" cxnId="{A90840DB-8C78-4E7A-81C6-CE10607EDA05}">
      <dgm:prSet/>
      <dgm:spPr/>
      <dgm:t>
        <a:bodyPr/>
        <a:lstStyle/>
        <a:p>
          <a:endParaRPr lang="pl-PL"/>
        </a:p>
      </dgm:t>
    </dgm:pt>
    <dgm:pt modelId="{9420E131-7EBD-4D1C-82C2-54C2A70388A4}">
      <dgm:prSet phldrT="[Tekst]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noFill/>
        </a:ln>
      </dgm:spPr>
      <dgm:t>
        <a:bodyPr/>
        <a:lstStyle/>
        <a:p>
          <a:r>
            <a:rPr lang="pl-PL" dirty="0"/>
            <a:t>PRACOWNICY ETAPU WYDAWANIA </a:t>
          </a:r>
        </a:p>
      </dgm:t>
    </dgm:pt>
    <dgm:pt modelId="{8250D481-EE55-41C8-B678-BC79CD77F166}" type="parTrans" cxnId="{9340D3B2-46B6-416C-8CDA-386B4B02FB07}">
      <dgm:prSet/>
      <dgm:spPr/>
      <dgm:t>
        <a:bodyPr/>
        <a:lstStyle/>
        <a:p>
          <a:endParaRPr lang="pl-PL"/>
        </a:p>
      </dgm:t>
    </dgm:pt>
    <dgm:pt modelId="{50A81770-7E58-40F6-9359-165D642377FB}" type="sibTrans" cxnId="{9340D3B2-46B6-416C-8CDA-386B4B02FB07}">
      <dgm:prSet/>
      <dgm:spPr/>
      <dgm:t>
        <a:bodyPr/>
        <a:lstStyle/>
        <a:p>
          <a:endParaRPr lang="pl-PL"/>
        </a:p>
      </dgm:t>
    </dgm:pt>
    <dgm:pt modelId="{30474F57-7A2E-418D-8793-4E080DDD0FED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l-PL" dirty="0">
              <a:solidFill>
                <a:srgbClr val="FFFFFF"/>
              </a:solidFill>
            </a:rPr>
            <a:t>GRUPA III</a:t>
          </a:r>
        </a:p>
      </dgm:t>
    </dgm:pt>
    <dgm:pt modelId="{8444BCAD-C94A-49FE-98D8-5B4C2976E43C}" type="parTrans" cxnId="{5477B6CB-1DD7-445D-8680-9A9E0A96CB68}">
      <dgm:prSet/>
      <dgm:spPr/>
      <dgm:t>
        <a:bodyPr/>
        <a:lstStyle/>
        <a:p>
          <a:endParaRPr lang="pl-PL"/>
        </a:p>
      </dgm:t>
    </dgm:pt>
    <dgm:pt modelId="{ABA5FABC-36F3-4C8D-9559-53F13237C09D}" type="sibTrans" cxnId="{5477B6CB-1DD7-445D-8680-9A9E0A96CB68}">
      <dgm:prSet/>
      <dgm:spPr/>
      <dgm:t>
        <a:bodyPr/>
        <a:lstStyle/>
        <a:p>
          <a:endParaRPr lang="pl-PL"/>
        </a:p>
      </dgm:t>
    </dgm:pt>
    <dgm:pt modelId="{C8492FB3-887E-448B-ACA6-A789406CA8F2}">
      <dgm:prSet phldrT="[Tekst]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noFill/>
        </a:ln>
      </dgm:spPr>
      <dgm:t>
        <a:bodyPr/>
        <a:lstStyle/>
        <a:p>
          <a:r>
            <a:rPr lang="pl-PL" dirty="0"/>
            <a:t>PRACOWNICY ETAPU ROZLICZEŃ FINANSOWYCH</a:t>
          </a:r>
        </a:p>
      </dgm:t>
    </dgm:pt>
    <dgm:pt modelId="{8704377E-A772-4772-A750-81F63C0278A6}" type="parTrans" cxnId="{BBC0C586-BF1B-44E2-91A2-8A6B50060F1D}">
      <dgm:prSet/>
      <dgm:spPr/>
      <dgm:t>
        <a:bodyPr/>
        <a:lstStyle/>
        <a:p>
          <a:endParaRPr lang="pl-PL"/>
        </a:p>
      </dgm:t>
    </dgm:pt>
    <dgm:pt modelId="{0D939D5B-8181-4242-B227-A9E2225E082D}" type="sibTrans" cxnId="{BBC0C586-BF1B-44E2-91A2-8A6B50060F1D}">
      <dgm:prSet/>
      <dgm:spPr/>
      <dgm:t>
        <a:bodyPr/>
        <a:lstStyle/>
        <a:p>
          <a:endParaRPr lang="pl-PL"/>
        </a:p>
      </dgm:t>
    </dgm:pt>
    <dgm:pt modelId="{D9C41CC5-68BC-4E07-AA8E-14DD00CC9103}" type="pres">
      <dgm:prSet presAssocID="{507EEB2D-270C-4871-A202-485BF5C1F85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FC6636C-423B-4086-B827-8519A1702D1E}" type="pres">
      <dgm:prSet presAssocID="{8F360D5B-0DAC-4CC6-ACFF-D2F2722625BF}" presName="parentText1" presStyleLbl="node1" presStyleIdx="0" presStyleCnt="3" custLinFactNeighborX="388" custLinFactNeighborY="8580">
        <dgm:presLayoutVars>
          <dgm:chMax/>
          <dgm:chPref val="3"/>
          <dgm:bulletEnabled val="1"/>
        </dgm:presLayoutVars>
      </dgm:prSet>
      <dgm:spPr/>
    </dgm:pt>
    <dgm:pt modelId="{3E007A62-F594-42BD-9D76-79212FA21BF5}" type="pres">
      <dgm:prSet presAssocID="{8F360D5B-0DAC-4CC6-ACFF-D2F2722625B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5E369A70-225C-4DC6-837E-1D226BD7CFF4}" type="pres">
      <dgm:prSet presAssocID="{F239B50A-A7BE-4DB7-B264-689E561A4712}" presName="parentText2" presStyleLbl="node1" presStyleIdx="1" presStyleCnt="3" custLinFactNeighborX="6524" custLinFactNeighborY="10028">
        <dgm:presLayoutVars>
          <dgm:chMax/>
          <dgm:chPref val="3"/>
          <dgm:bulletEnabled val="1"/>
        </dgm:presLayoutVars>
      </dgm:prSet>
      <dgm:spPr/>
    </dgm:pt>
    <dgm:pt modelId="{BDBD37A8-E2AC-4793-B03F-4B4FCB1665C6}" type="pres">
      <dgm:prSet presAssocID="{F239B50A-A7BE-4DB7-B264-689E561A471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48FA8585-BE84-4DE0-A40C-E27A4FF0F0BF}" type="pres">
      <dgm:prSet presAssocID="{30474F57-7A2E-418D-8793-4E080DDD0FE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1AFCDD12-4104-4690-8C60-D41A865EB888}" type="pres">
      <dgm:prSet presAssocID="{30474F57-7A2E-418D-8793-4E080DDD0FE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2E78340-7C09-4213-AFAD-4CF1B974C9C4}" type="presOf" srcId="{9420E131-7EBD-4D1C-82C2-54C2A70388A4}" destId="{BDBD37A8-E2AC-4793-B03F-4B4FCB1665C6}" srcOrd="0" destOrd="0" presId="urn:microsoft.com/office/officeart/2009/3/layout/IncreasingArrowsProcess"/>
    <dgm:cxn modelId="{59291160-ED3C-4DC6-8EB8-FF1F98BC3C9F}" type="presOf" srcId="{8F360D5B-0DAC-4CC6-ACFF-D2F2722625BF}" destId="{5FC6636C-423B-4086-B827-8519A1702D1E}" srcOrd="0" destOrd="0" presId="urn:microsoft.com/office/officeart/2009/3/layout/IncreasingArrowsProcess"/>
    <dgm:cxn modelId="{1C42BD63-707C-473D-A763-06BBBFF5CBC0}" type="presOf" srcId="{C8492FB3-887E-448B-ACA6-A789406CA8F2}" destId="{1AFCDD12-4104-4690-8C60-D41A865EB888}" srcOrd="0" destOrd="0" presId="urn:microsoft.com/office/officeart/2009/3/layout/IncreasingArrowsProcess"/>
    <dgm:cxn modelId="{25C99851-5334-4F63-8CBE-34F11A633B43}" srcId="{507EEB2D-270C-4871-A202-485BF5C1F859}" destId="{8F360D5B-0DAC-4CC6-ACFF-D2F2722625BF}" srcOrd="0" destOrd="0" parTransId="{26E8C7F2-514D-40AA-91EC-AC0C5CBDBF9B}" sibTransId="{34DC91FE-2DD4-4E72-BDA6-8AD32258EAC7}"/>
    <dgm:cxn modelId="{BBC0C586-BF1B-44E2-91A2-8A6B50060F1D}" srcId="{30474F57-7A2E-418D-8793-4E080DDD0FED}" destId="{C8492FB3-887E-448B-ACA6-A789406CA8F2}" srcOrd="0" destOrd="0" parTransId="{8704377E-A772-4772-A750-81F63C0278A6}" sibTransId="{0D939D5B-8181-4242-B227-A9E2225E082D}"/>
    <dgm:cxn modelId="{FB13DE8B-4658-43C7-8ADF-91AABBB65FB5}" type="presOf" srcId="{83BB3167-D2DC-4AE0-8658-DBA534198213}" destId="{3E007A62-F594-42BD-9D76-79212FA21BF5}" srcOrd="0" destOrd="0" presId="urn:microsoft.com/office/officeart/2009/3/layout/IncreasingArrowsProcess"/>
    <dgm:cxn modelId="{3963C49B-0A19-4EFE-94D5-7A92413AF406}" srcId="{8F360D5B-0DAC-4CC6-ACFF-D2F2722625BF}" destId="{83BB3167-D2DC-4AE0-8658-DBA534198213}" srcOrd="0" destOrd="0" parTransId="{91BF3727-FC7B-409A-8105-5FB13D86569C}" sibTransId="{A6E9A9F6-9ABA-4460-8F55-D2B1F8405A27}"/>
    <dgm:cxn modelId="{9340D3B2-46B6-416C-8CDA-386B4B02FB07}" srcId="{F239B50A-A7BE-4DB7-B264-689E561A4712}" destId="{9420E131-7EBD-4D1C-82C2-54C2A70388A4}" srcOrd="0" destOrd="0" parTransId="{8250D481-EE55-41C8-B678-BC79CD77F166}" sibTransId="{50A81770-7E58-40F6-9359-165D642377FB}"/>
    <dgm:cxn modelId="{51C61BBD-1E6F-41A2-B603-F876D1C6A87D}" type="presOf" srcId="{30474F57-7A2E-418D-8793-4E080DDD0FED}" destId="{48FA8585-BE84-4DE0-A40C-E27A4FF0F0BF}" srcOrd="0" destOrd="0" presId="urn:microsoft.com/office/officeart/2009/3/layout/IncreasingArrowsProcess"/>
    <dgm:cxn modelId="{B40CCABF-7DE4-46E9-8F9B-ECE5058F5702}" type="presOf" srcId="{507EEB2D-270C-4871-A202-485BF5C1F859}" destId="{D9C41CC5-68BC-4E07-AA8E-14DD00CC9103}" srcOrd="0" destOrd="0" presId="urn:microsoft.com/office/officeart/2009/3/layout/IncreasingArrowsProcess"/>
    <dgm:cxn modelId="{2B5ECEC5-4D3F-4EA3-9AC6-BE276DD80C35}" type="presOf" srcId="{F239B50A-A7BE-4DB7-B264-689E561A4712}" destId="{5E369A70-225C-4DC6-837E-1D226BD7CFF4}" srcOrd="0" destOrd="0" presId="urn:microsoft.com/office/officeart/2009/3/layout/IncreasingArrowsProcess"/>
    <dgm:cxn modelId="{5477B6CB-1DD7-445D-8680-9A9E0A96CB68}" srcId="{507EEB2D-270C-4871-A202-485BF5C1F859}" destId="{30474F57-7A2E-418D-8793-4E080DDD0FED}" srcOrd="2" destOrd="0" parTransId="{8444BCAD-C94A-49FE-98D8-5B4C2976E43C}" sibTransId="{ABA5FABC-36F3-4C8D-9559-53F13237C09D}"/>
    <dgm:cxn modelId="{A90840DB-8C78-4E7A-81C6-CE10607EDA05}" srcId="{507EEB2D-270C-4871-A202-485BF5C1F859}" destId="{F239B50A-A7BE-4DB7-B264-689E561A4712}" srcOrd="1" destOrd="0" parTransId="{AB8003C3-6D21-407A-95B3-C9A74D5E5E1E}" sibTransId="{B37CB4C5-129D-4BF5-ACBD-62D8068B1D08}"/>
    <dgm:cxn modelId="{B84AE122-EAE4-431A-A9F7-C6A2C0FDF5B9}" type="presParOf" srcId="{D9C41CC5-68BC-4E07-AA8E-14DD00CC9103}" destId="{5FC6636C-423B-4086-B827-8519A1702D1E}" srcOrd="0" destOrd="0" presId="urn:microsoft.com/office/officeart/2009/3/layout/IncreasingArrowsProcess"/>
    <dgm:cxn modelId="{6E900BEF-6DFF-436F-BE64-77B995E20FB6}" type="presParOf" srcId="{D9C41CC5-68BC-4E07-AA8E-14DD00CC9103}" destId="{3E007A62-F594-42BD-9D76-79212FA21BF5}" srcOrd="1" destOrd="0" presId="urn:microsoft.com/office/officeart/2009/3/layout/IncreasingArrowsProcess"/>
    <dgm:cxn modelId="{494FC9EB-317D-41D6-922A-8403301B4D39}" type="presParOf" srcId="{D9C41CC5-68BC-4E07-AA8E-14DD00CC9103}" destId="{5E369A70-225C-4DC6-837E-1D226BD7CFF4}" srcOrd="2" destOrd="0" presId="urn:microsoft.com/office/officeart/2009/3/layout/IncreasingArrowsProcess"/>
    <dgm:cxn modelId="{4368982D-AA20-4783-9C09-B361273B3A02}" type="presParOf" srcId="{D9C41CC5-68BC-4E07-AA8E-14DD00CC9103}" destId="{BDBD37A8-E2AC-4793-B03F-4B4FCB1665C6}" srcOrd="3" destOrd="0" presId="urn:microsoft.com/office/officeart/2009/3/layout/IncreasingArrowsProcess"/>
    <dgm:cxn modelId="{4DA78AA0-DAFA-499E-83AB-7453BEAB0EEF}" type="presParOf" srcId="{D9C41CC5-68BC-4E07-AA8E-14DD00CC9103}" destId="{48FA8585-BE84-4DE0-A40C-E27A4FF0F0BF}" srcOrd="4" destOrd="0" presId="urn:microsoft.com/office/officeart/2009/3/layout/IncreasingArrowsProcess"/>
    <dgm:cxn modelId="{540039D2-F2C7-4D6A-89C9-820CF70D228B}" type="presParOf" srcId="{D9C41CC5-68BC-4E07-AA8E-14DD00CC9103}" destId="{1AFCDD12-4104-4690-8C60-D41A865EB88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64E96-F917-4453-BBC0-9175B8B906B8}">
      <dsp:nvSpPr>
        <dsp:cNvPr id="0" name=""/>
        <dsp:cNvSpPr/>
      </dsp:nvSpPr>
      <dsp:spPr>
        <a:xfrm>
          <a:off x="-2947116" y="-453987"/>
          <a:ext cx="3516038" cy="3516038"/>
        </a:xfrm>
        <a:prstGeom prst="blockArc">
          <a:avLst>
            <a:gd name="adj1" fmla="val 18900000"/>
            <a:gd name="adj2" fmla="val 2700000"/>
            <a:gd name="adj3" fmla="val 61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24085-AFC2-43D3-BACA-BBD7FEFCD445}">
      <dsp:nvSpPr>
        <dsp:cNvPr id="0" name=""/>
        <dsp:cNvSpPr/>
      </dsp:nvSpPr>
      <dsp:spPr>
        <a:xfrm>
          <a:off x="298510" y="200507"/>
          <a:ext cx="4817002" cy="4012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47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ile towaru mamy w magazynie</a:t>
          </a:r>
          <a:endParaRPr lang="de-DE" sz="2100" kern="1200" dirty="0">
            <a:solidFill>
              <a:schemeClr val="tx1"/>
            </a:solidFill>
          </a:endParaRPr>
        </a:p>
      </dsp:txBody>
      <dsp:txXfrm>
        <a:off x="298510" y="200507"/>
        <a:ext cx="4817002" cy="401224"/>
      </dsp:txXfrm>
    </dsp:sp>
    <dsp:sp modelId="{75E951F6-2686-40E0-8E28-DAA489B5CE29}">
      <dsp:nvSpPr>
        <dsp:cNvPr id="0" name=""/>
        <dsp:cNvSpPr/>
      </dsp:nvSpPr>
      <dsp:spPr>
        <a:xfrm>
          <a:off x="47745" y="150354"/>
          <a:ext cx="501530" cy="501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55E0F-62CC-4A42-9561-7EDB43085029}">
      <dsp:nvSpPr>
        <dsp:cNvPr id="0" name=""/>
        <dsp:cNvSpPr/>
      </dsp:nvSpPr>
      <dsp:spPr>
        <a:xfrm>
          <a:off x="528542" y="802449"/>
          <a:ext cx="4586971" cy="401224"/>
        </a:xfrm>
        <a:prstGeom prst="rect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47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które towary powinniśmy zamówić</a:t>
          </a:r>
          <a:endParaRPr lang="de-DE" sz="2100" kern="1200" dirty="0">
            <a:solidFill>
              <a:schemeClr val="tx1"/>
            </a:solidFill>
          </a:endParaRPr>
        </a:p>
      </dsp:txBody>
      <dsp:txXfrm>
        <a:off x="528542" y="802449"/>
        <a:ext cx="4586971" cy="401224"/>
      </dsp:txXfrm>
    </dsp:sp>
    <dsp:sp modelId="{FA7EB335-27FD-4FAD-956B-A1C8D1C14FA0}">
      <dsp:nvSpPr>
        <dsp:cNvPr id="0" name=""/>
        <dsp:cNvSpPr/>
      </dsp:nvSpPr>
      <dsp:spPr>
        <a:xfrm>
          <a:off x="277776" y="752296"/>
          <a:ext cx="501530" cy="501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07B6A-7FBC-4863-8527-19C6F328E059}">
      <dsp:nvSpPr>
        <dsp:cNvPr id="0" name=""/>
        <dsp:cNvSpPr/>
      </dsp:nvSpPr>
      <dsp:spPr>
        <a:xfrm>
          <a:off x="528542" y="1404390"/>
          <a:ext cx="4586971" cy="401224"/>
        </a:xfrm>
        <a:prstGeom prst="rect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47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ile zapłacić za dostarczone</a:t>
          </a:r>
          <a:r>
            <a:rPr lang="pl-PL" sz="2100" kern="1200" dirty="0">
              <a:solidFill>
                <a:schemeClr val="tx1"/>
              </a:solidFill>
            </a:rPr>
            <a:t> towary</a:t>
          </a:r>
          <a:endParaRPr lang="de-DE" sz="2100" kern="1200" dirty="0">
            <a:solidFill>
              <a:schemeClr val="tx1"/>
            </a:solidFill>
          </a:endParaRPr>
        </a:p>
      </dsp:txBody>
      <dsp:txXfrm>
        <a:off x="528542" y="1404390"/>
        <a:ext cx="4586971" cy="401224"/>
      </dsp:txXfrm>
    </dsp:sp>
    <dsp:sp modelId="{40C1D58E-C734-4BDC-8EE4-34B1204F99B1}">
      <dsp:nvSpPr>
        <dsp:cNvPr id="0" name=""/>
        <dsp:cNvSpPr/>
      </dsp:nvSpPr>
      <dsp:spPr>
        <a:xfrm>
          <a:off x="277776" y="1354237"/>
          <a:ext cx="501530" cy="501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51523-641F-45A0-91D5-FDA0B234B674}">
      <dsp:nvSpPr>
        <dsp:cNvPr id="0" name=""/>
        <dsp:cNvSpPr/>
      </dsp:nvSpPr>
      <dsp:spPr>
        <a:xfrm>
          <a:off x="298510" y="2006331"/>
          <a:ext cx="4817002" cy="401224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47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jakie </a:t>
          </a:r>
          <a:r>
            <a:rPr lang="pl-PL" sz="2100" kern="1200" dirty="0">
              <a:solidFill>
                <a:schemeClr val="tx1"/>
              </a:solidFill>
            </a:rPr>
            <a:t>towary </a:t>
          </a:r>
          <a:r>
            <a:rPr lang="en-GB" sz="2100" kern="1200" dirty="0">
              <a:solidFill>
                <a:schemeClr val="tx1"/>
              </a:solidFill>
            </a:rPr>
            <a:t>wydać klientowi</a:t>
          </a:r>
          <a:endParaRPr lang="de-DE" sz="2100" kern="1200" dirty="0">
            <a:solidFill>
              <a:schemeClr val="tx1"/>
            </a:solidFill>
          </a:endParaRPr>
        </a:p>
      </dsp:txBody>
      <dsp:txXfrm>
        <a:off x="298510" y="2006331"/>
        <a:ext cx="4817002" cy="401224"/>
      </dsp:txXfrm>
    </dsp:sp>
    <dsp:sp modelId="{B3AF7BF6-6C8E-4DC3-B43A-DA719858BF16}">
      <dsp:nvSpPr>
        <dsp:cNvPr id="0" name=""/>
        <dsp:cNvSpPr/>
      </dsp:nvSpPr>
      <dsp:spPr>
        <a:xfrm>
          <a:off x="47745" y="1956178"/>
          <a:ext cx="501530" cy="501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6636C-423B-4086-B827-8519A1702D1E}">
      <dsp:nvSpPr>
        <dsp:cNvPr id="0" name=""/>
        <dsp:cNvSpPr/>
      </dsp:nvSpPr>
      <dsp:spPr>
        <a:xfrm>
          <a:off x="0" y="627313"/>
          <a:ext cx="6096000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shade val="40000"/>
              <a:satMod val="15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GRUPA I</a:t>
          </a:r>
        </a:p>
      </dsp:txBody>
      <dsp:txXfrm>
        <a:off x="0" y="627313"/>
        <a:ext cx="6096000" cy="887809"/>
      </dsp:txXfrm>
    </dsp:sp>
    <dsp:sp modelId="{3E007A62-F594-42BD-9D76-79212FA21BF5}">
      <dsp:nvSpPr>
        <dsp:cNvPr id="0" name=""/>
        <dsp:cNvSpPr/>
      </dsp:nvSpPr>
      <dsp:spPr>
        <a:xfrm>
          <a:off x="0" y="1235768"/>
          <a:ext cx="1877568" cy="171024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PRACOWNICY ETAPU PRZYJĘCIA</a:t>
          </a:r>
        </a:p>
      </dsp:txBody>
      <dsp:txXfrm>
        <a:off x="0" y="1235768"/>
        <a:ext cx="1877568" cy="1710248"/>
      </dsp:txXfrm>
    </dsp:sp>
    <dsp:sp modelId="{5E369A70-225C-4DC6-837E-1D226BD7CFF4}">
      <dsp:nvSpPr>
        <dsp:cNvPr id="0" name=""/>
        <dsp:cNvSpPr/>
      </dsp:nvSpPr>
      <dsp:spPr>
        <a:xfrm>
          <a:off x="1877567" y="936105"/>
          <a:ext cx="4218432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6">
              <a:shade val="40000"/>
              <a:satMod val="15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GRUPA II</a:t>
          </a:r>
        </a:p>
      </dsp:txBody>
      <dsp:txXfrm>
        <a:off x="1877567" y="936105"/>
        <a:ext cx="4218432" cy="887809"/>
      </dsp:txXfrm>
    </dsp:sp>
    <dsp:sp modelId="{BDBD37A8-E2AC-4793-B03F-4B4FCB1665C6}">
      <dsp:nvSpPr>
        <dsp:cNvPr id="0" name=""/>
        <dsp:cNvSpPr/>
      </dsp:nvSpPr>
      <dsp:spPr>
        <a:xfrm>
          <a:off x="1877568" y="1531705"/>
          <a:ext cx="1877568" cy="171024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PRACOWNICY ETAPU WYDAWANIA </a:t>
          </a:r>
        </a:p>
      </dsp:txBody>
      <dsp:txXfrm>
        <a:off x="1877568" y="1531705"/>
        <a:ext cx="1877568" cy="1710248"/>
      </dsp:txXfrm>
    </dsp:sp>
    <dsp:sp modelId="{48FA8585-BE84-4DE0-A40C-E27A4FF0F0BF}">
      <dsp:nvSpPr>
        <dsp:cNvPr id="0" name=""/>
        <dsp:cNvSpPr/>
      </dsp:nvSpPr>
      <dsp:spPr>
        <a:xfrm>
          <a:off x="3755136" y="1143012"/>
          <a:ext cx="2340864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tint val="55000"/>
          </a:schemeClr>
        </a:soli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rgbClr val="FFFFFF"/>
              </a:solidFill>
            </a:rPr>
            <a:t>GRUPA III</a:t>
          </a:r>
        </a:p>
      </dsp:txBody>
      <dsp:txXfrm>
        <a:off x="3755136" y="1143012"/>
        <a:ext cx="2340864" cy="887809"/>
      </dsp:txXfrm>
    </dsp:sp>
    <dsp:sp modelId="{1AFCDD12-4104-4690-8C60-D41A865EB888}">
      <dsp:nvSpPr>
        <dsp:cNvPr id="0" name=""/>
        <dsp:cNvSpPr/>
      </dsp:nvSpPr>
      <dsp:spPr>
        <a:xfrm>
          <a:off x="3755136" y="1827641"/>
          <a:ext cx="1877568" cy="168521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PRACOWNICY ETAPU ROZLICZEŃ FINANSOWYCH</a:t>
          </a:r>
        </a:p>
      </dsp:txBody>
      <dsp:txXfrm>
        <a:off x="3755136" y="1827641"/>
        <a:ext cx="1877568" cy="1685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1708F-15E2-4543-ACA3-304576B754A6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7C638-A824-4A59-9B79-1896B9CC82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2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/>
          <a:stretch>
            <a:fillRect l="-21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2E48CF3-2B8E-4B6E-B442-82F272A7F3FC}" type="datetimeFigureOut">
              <a:rPr lang="en-GB" smtClean="0"/>
              <a:pPr/>
              <a:t>13/09/2020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files.pl/pl/index.php/Dokumenty_magazynowe" TargetMode="External"/><Relationship Id="rId3" Type="http://schemas.openxmlformats.org/officeDocument/2006/relationships/hyperlink" Target="https://poradnikprzedsiebiorcy.pl/-dokumenty-magazynowe" TargetMode="External"/><Relationship Id="rId7" Type="http://schemas.openxmlformats.org/officeDocument/2006/relationships/hyperlink" Target="https://madar.com.pl/dema.htm?https&amp;&amp;&amp;madar.com.pl/wzory/opisy5.ht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uki.gofin.pl/dokumenty-magazynowe,wzory,50.html" TargetMode="External"/><Relationship Id="rId5" Type="http://schemas.openxmlformats.org/officeDocument/2006/relationships/hyperlink" Target="https://inpost.pl/aktualnosci-dokumenty-magazynowe-twoje-kompendium-wiedzy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www.techniklogistyk.com/dokumenty-magazynowe/" TargetMode="External"/><Relationship Id="rId9" Type="http://schemas.openxmlformats.org/officeDocument/2006/relationships/hyperlink" Target="https://mfiles.pl/pl/index.php/Obieg_dokument%C3%B3w_ksi%C4%99gowych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0020" y="1196752"/>
            <a:ext cx="7772400" cy="2232248"/>
          </a:xfrm>
        </p:spPr>
        <p:txBody>
          <a:bodyPr>
            <a:noAutofit/>
          </a:bodyPr>
          <a:lstStyle/>
          <a:p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PZ, RW, MM, co się kryje pod tymi skrótami…?</a:t>
            </a:r>
            <a:b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czyli o dokumentacji magazynowej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91580" y="3429000"/>
            <a:ext cx="7560840" cy="2952328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GB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WEB QUEST przeznaczony jest dla uczniów niesłyszących i słabosłyszących szkoły policealnej, kształcących się na  kierunku technik usług pocztowych i finansowych</a:t>
            </a:r>
          </a:p>
          <a:p>
            <a:pPr algn="just"/>
            <a:endParaRPr lang="en-GB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Celem tego WQ jest poznanie i utrwalenie informacji o dokumentacji magazynowej</a:t>
            </a:r>
            <a:endParaRPr lang="en-GB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 </a:t>
            </a:r>
            <a:endParaRPr lang="en-GB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 </a:t>
            </a:r>
            <a:endParaRPr lang="en-GB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326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r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 fontScale="92500" lnSpcReduction="20000"/>
          </a:bodyPr>
          <a:lstStyle/>
          <a:p>
            <a:pPr indent="-342900"/>
            <a:r>
              <a:rPr lang="pl-PL" u="sng" dirty="0">
                <a:hlinkClick r:id="rId3"/>
              </a:rPr>
              <a:t>https://poradnikprzedsiebiorcy.pl/-dokumenty-magazynowe</a:t>
            </a:r>
            <a:endParaRPr lang="pl-PL" u="sng" dirty="0"/>
          </a:p>
          <a:p>
            <a:pPr indent="-342900"/>
            <a:endParaRPr lang="en-GB" dirty="0"/>
          </a:p>
          <a:p>
            <a:pPr indent="-342900"/>
            <a:r>
              <a:rPr lang="pl-PL" u="sng" dirty="0">
                <a:hlinkClick r:id="rId4"/>
              </a:rPr>
              <a:t>https://www.techniklogistyk.com/dokumenty-magazynowe/</a:t>
            </a:r>
            <a:endParaRPr lang="pl-PL" u="sng" dirty="0"/>
          </a:p>
          <a:p>
            <a:pPr indent="-342900"/>
            <a:endParaRPr lang="en-GB" dirty="0"/>
          </a:p>
          <a:p>
            <a:pPr indent="-342900"/>
            <a:r>
              <a:rPr lang="pl-PL" u="sng" dirty="0">
                <a:hlinkClick r:id="rId5"/>
              </a:rPr>
              <a:t>https://inpost.pl/aktualnosci-dokumenty-magazynowe-twoje-kompendium-wiedzy</a:t>
            </a:r>
            <a:endParaRPr lang="pl-PL" u="sng" dirty="0"/>
          </a:p>
          <a:p>
            <a:pPr indent="-342900"/>
            <a:endParaRPr lang="en-GB" dirty="0"/>
          </a:p>
          <a:p>
            <a:pPr indent="-342900"/>
            <a:r>
              <a:rPr lang="pl-PL" u="sng" dirty="0">
                <a:hlinkClick r:id="rId6"/>
              </a:rPr>
              <a:t>http://www.druki.gofin.pl/dokumenty-magazynowe,wzory,50.html</a:t>
            </a:r>
            <a:endParaRPr lang="pl-PL" u="sng" dirty="0"/>
          </a:p>
          <a:p>
            <a:pPr indent="-342900"/>
            <a:endParaRPr lang="en-GB" dirty="0"/>
          </a:p>
          <a:p>
            <a:pPr indent="-342900"/>
            <a:r>
              <a:rPr lang="pl-PL" u="sng" dirty="0">
                <a:hlinkClick r:id="rId7"/>
              </a:rPr>
              <a:t>https://madar.com.pl/dema.htm?https&amp;&amp;&amp;madar.com.pl/wzory/opisy5.htm</a:t>
            </a:r>
            <a:endParaRPr lang="pl-PL" u="sng" dirty="0"/>
          </a:p>
          <a:p>
            <a:pPr indent="-342900"/>
            <a:endParaRPr lang="en-GB" dirty="0"/>
          </a:p>
          <a:p>
            <a:pPr indent="-342900"/>
            <a:r>
              <a:rPr lang="pl-PL" u="sng" dirty="0">
                <a:hlinkClick r:id="rId8"/>
              </a:rPr>
              <a:t>https://mfiles.pl/pl/index.php/Dokumenty_magazynowe</a:t>
            </a:r>
            <a:endParaRPr lang="pl-PL" u="sng" dirty="0"/>
          </a:p>
          <a:p>
            <a:pPr indent="-342900"/>
            <a:endParaRPr lang="en-GB" dirty="0"/>
          </a:p>
          <a:p>
            <a:pPr indent="-342900"/>
            <a:r>
              <a:rPr lang="pl-PL" u="sng" dirty="0">
                <a:hlinkClick r:id="rId9"/>
              </a:rPr>
              <a:t>https://mfiles.pl/pl/index.php/Obieg_dokument%C3%B3w_ksi%C4%99gowych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8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1835696" y="293687"/>
            <a:ext cx="4824413" cy="56197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/>
              <a:t>EWALUACJA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600418"/>
              </p:ext>
            </p:extLst>
          </p:nvPr>
        </p:nvGraphicFramePr>
        <p:xfrm>
          <a:off x="107951" y="1018264"/>
          <a:ext cx="8208465" cy="529105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57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1387"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</a:rPr>
                        <a:t>PUNKTY</a:t>
                      </a:r>
                      <a:endParaRPr lang="pl-PL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4" marB="4571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305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Kryteria oceny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1-2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3-4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5-6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629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Współpraca w grupie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Brak pracy zespołowej, dominuje praca indywidualna, dużo nieporozumień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Słaba praca grupowa,</a:t>
                      </a:r>
                    </a:p>
                    <a:p>
                      <a:pPr algn="ctr"/>
                      <a:r>
                        <a:rPr lang="pl-PL" sz="1400" dirty="0">
                          <a:effectLst/>
                        </a:rPr>
                        <a:t>większość pracy indywidualnej,</a:t>
                      </a:r>
                    </a:p>
                    <a:p>
                      <a:pPr algn="ctr"/>
                      <a:r>
                        <a:rPr lang="pl-PL" sz="1400" dirty="0">
                          <a:effectLst/>
                        </a:rPr>
                        <a:t>słaby podział ról 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Odpowiedni podział ról, dobra współpraca zespołu, brak konfliktów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Wzorowy podział ról,</a:t>
                      </a:r>
                    </a:p>
                    <a:p>
                      <a:pPr algn="ctr"/>
                      <a:r>
                        <a:rPr lang="pl-PL" sz="1400" dirty="0">
                          <a:effectLst/>
                        </a:rPr>
                        <a:t>Bardzo dobra współpraca w grupie 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0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Merytoryczność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Liczne błędy merytoryczne, projekt opracowany niezgodnie z tematem, błędy ortograficzne, brak zdjęć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zadanie zrealizowane poprawnie lecz skąpo bez błędów merytorycznych, może wystąpić kilka błędów stylistycznych, niewielka</a:t>
                      </a:r>
                      <a:r>
                        <a:rPr lang="pl-PL" sz="1400" baseline="0" dirty="0">
                          <a:effectLst/>
                        </a:rPr>
                        <a:t> ilość zdjęć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Temat wykonany poprawnie lecz nie wyczerpująco, brak błędów merytorycznych, stylistycznych, dobrze</a:t>
                      </a:r>
                      <a:r>
                        <a:rPr lang="pl-PL" sz="1400" baseline="0" dirty="0">
                          <a:effectLst/>
                        </a:rPr>
                        <a:t> dobrane zdjęcia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Temat zrealizowany wzorowo i w pełni wyczerpująco, brak jakichkolwiek błędów, szeroka galeria zdjęć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4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1763688" y="293687"/>
            <a:ext cx="4824413" cy="56197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/>
              <a:t>EWALUACJA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89401"/>
              </p:ext>
            </p:extLst>
          </p:nvPr>
        </p:nvGraphicFramePr>
        <p:xfrm>
          <a:off x="71661" y="2132856"/>
          <a:ext cx="8208465" cy="287998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57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1387"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</a:rPr>
                        <a:t>PUNKTY</a:t>
                      </a:r>
                      <a:endParaRPr lang="pl-PL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4" marB="4571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305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Kryteria oceny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1-2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3-4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5-6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629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Współpraca w grupie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vert="vert2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Prezentacja nieczytelna, za duża ilość samego tekstu, nieodpowiedni dobór i wielkość czcionki, słaba grafika</a:t>
                      </a: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Prezentacja czytelna ale mało ciekawa, odpowiedni dobór czcionki, poprawna grafika</a:t>
                      </a: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Prezentacja czytelna i przejrzysta,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odpowiednia ilość tekstu i grafiki</a:t>
                      </a: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Prezentacja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 pełni czytelna, przejrzysta i bardzo ciekawa,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urozmaicona graficznie</a:t>
                      </a: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19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1907704" y="565690"/>
            <a:ext cx="4824413" cy="56197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/>
              <a:t>EWALUACJA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281667"/>
              </p:ext>
            </p:extLst>
          </p:nvPr>
        </p:nvGraphicFramePr>
        <p:xfrm>
          <a:off x="1043608" y="1628800"/>
          <a:ext cx="6096000" cy="3200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PUNKTY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OCENA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/>
                        <a:t>0-4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NIEDOSTATECZNA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5-8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DOPUSZCZAJĄCA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9-11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DOSTATECZNA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12-14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DOBRA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15-16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BARDZO DOBRA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17-18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CELUJĄCA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6146" name="Picture 2" descr="Smiley twarzy ikony set ilustracja wektor. Ilustracja złożonej z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38" b="65135" l="462" r="98769">
                        <a14:foregroundMark x1="6308" y1="34189" x2="6308" y2="34189"/>
                        <a14:foregroundMark x1="34308" y1="41216" x2="34308" y2="41216"/>
                        <a14:foregroundMark x1="71692" y1="44730" x2="71692" y2="44730"/>
                        <a14:foregroundMark x1="90385" y1="47432" x2="90385" y2="47432"/>
                        <a14:foregroundMark x1="19154" y1="36351" x2="19154" y2="36351"/>
                        <a14:foregroundMark x1="11385" y1="47432" x2="11385" y2="47432"/>
                        <a14:foregroundMark x1="69154" y1="47432" x2="69154" y2="47432"/>
                        <a14:foregroundMark x1="10846" y1="59054" x2="10846" y2="59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" t="17609" b="29313"/>
          <a:stretch/>
        </p:blipFill>
        <p:spPr bwMode="auto">
          <a:xfrm>
            <a:off x="1374442" y="5013176"/>
            <a:ext cx="5471584" cy="16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76646"/>
            <a:ext cx="6624736" cy="4424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Wykonaliście wszystkie zadanie przewidziane w </a:t>
            </a:r>
            <a:r>
              <a:rPr lang="pl-PL" b="1" dirty="0"/>
              <a:t> </a:t>
            </a:r>
            <a:r>
              <a:rPr lang="pl-PL" dirty="0"/>
              <a:t>projekcie. Powodzenie projektu w dużej mierze zależało od Waszej wspólnej pracy w grupie.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Wasza wiedza dotycząca dokumentów została utrwalona, możecie ją wykorzystywać podczas praktyk zawodowych, egzaminu zawodowego, </a:t>
            </a:r>
            <a:br>
              <a:rPr lang="pl-PL" dirty="0"/>
            </a:br>
            <a:r>
              <a:rPr lang="pl-PL" dirty="0"/>
              <a:t>a nawet w Waszej przyszłej pracy.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Nauczyliście się wyszukiwać informacje </a:t>
            </a:r>
            <a:br>
              <a:rPr lang="pl-PL" dirty="0"/>
            </a:br>
            <a:r>
              <a:rPr lang="pl-PL" dirty="0"/>
              <a:t>w Internecie, oraz dokonywać wyboru </a:t>
            </a:r>
            <a:br>
              <a:rPr lang="pl-PL" dirty="0"/>
            </a:br>
            <a:r>
              <a:rPr lang="pl-PL" dirty="0"/>
              <a:t>tego, co jest ważne.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555776" y="1268760"/>
            <a:ext cx="3423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GRATULACJE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F:\obraz\pobrane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31" y="4254879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5FCC97-E4B6-47B7-B91F-3324B471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32856"/>
            <a:ext cx="7620000" cy="1143000"/>
          </a:xfrm>
        </p:spPr>
        <p:txBody>
          <a:bodyPr/>
          <a:lstStyle/>
          <a:p>
            <a:r>
              <a:rPr lang="pl-PL"/>
              <a:t>Projekt „</a:t>
            </a:r>
            <a:r>
              <a:rPr lang="pl-PL" b="0" i="0">
                <a:effectLst/>
              </a:rPr>
              <a:t>Innowacyjne narzędzia w edukacji zawodowej dla niesłyszących</a:t>
            </a:r>
            <a:r>
              <a:rPr lang="pl-PL"/>
              <a:t>” korzysta z dofinansowania otrzymanego od Islandii, Liechtensteinu i Norwegii w ramach funduszy EOG. </a:t>
            </a:r>
            <a:br>
              <a:rPr lang="pl-PL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056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WPROWADZENIE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Miejsca, gdzie składowane są przesyłki, to nic innego jak ogromne magazyny, a obsługują je pracownicy, którymi może Wy w przyszłości zostaniecie.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Do zarządzania stanami magazynowymi towarów służą specjalne dokumenty, zwane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dokumentami magazynowymi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Z ich pomocą dokumentuje się wszelkie czynności</a:t>
            </a:r>
          </a:p>
          <a:p>
            <a:pPr marL="0" indent="0" algn="just">
              <a:buNone/>
            </a:pPr>
            <a:r>
              <a:rPr lang="pl-PL" dirty="0"/>
              <a:t>związane z obrotem towarami w magazynie</a:t>
            </a:r>
          </a:p>
          <a:p>
            <a:pPr marL="0" indent="0" algn="just">
              <a:buNone/>
            </a:pPr>
            <a:r>
              <a:rPr lang="pl-PL" dirty="0"/>
              <a:t>(przyjęcie, wydanie, przesunięcie). </a:t>
            </a:r>
          </a:p>
          <a:p>
            <a:pPr algn="just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t="34431" r="62060" b="34467"/>
          <a:stretch/>
        </p:blipFill>
        <p:spPr>
          <a:xfrm flipH="1">
            <a:off x="6208586" y="5023480"/>
            <a:ext cx="1848316" cy="164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t="69274" b="3079"/>
          <a:stretch/>
        </p:blipFill>
        <p:spPr>
          <a:xfrm flipH="1">
            <a:off x="3940650" y="2708920"/>
            <a:ext cx="4159742" cy="164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64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3000" dirty="0"/>
              <a:t>Dzięki dokumentom magazynowym</a:t>
            </a:r>
            <a:r>
              <a:rPr lang="pl-PL" sz="3000" dirty="0"/>
              <a:t> </a:t>
            </a:r>
            <a:r>
              <a:rPr lang="en-GB" sz="3000" dirty="0"/>
              <a:t>wiemy</a:t>
            </a:r>
            <a:r>
              <a:rPr lang="pl-PL" sz="3000" dirty="0"/>
              <a:t>: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en-GB" dirty="0"/>
              <a:t>Aby dokument był ważny musi być prawidłowo wypełniony.  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Czy znasz te dokumenty? Czy potrafisz je samodzielnie wypełnić? </a:t>
            </a:r>
          </a:p>
          <a:p>
            <a:pPr marL="0" indent="0" algn="just">
              <a:buNone/>
            </a:pPr>
            <a:r>
              <a:rPr lang="pl-PL" dirty="0"/>
              <a:t>Jeśli nie, to już niedługo to się zmieni! Do dzieła!</a:t>
            </a:r>
            <a:endParaRPr lang="en-GB" dirty="0"/>
          </a:p>
          <a:p>
            <a:pPr marL="114300" indent="0" algn="just">
              <a:buNone/>
            </a:pP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8" t="4011" r="6945" b="67045"/>
          <a:stretch/>
        </p:blipFill>
        <p:spPr>
          <a:xfrm>
            <a:off x="6084168" y="2060848"/>
            <a:ext cx="1949777" cy="194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11274536"/>
              </p:ext>
            </p:extLst>
          </p:nvPr>
        </p:nvGraphicFramePr>
        <p:xfrm>
          <a:off x="360399" y="1988840"/>
          <a:ext cx="5147705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C:\Users\Admin\AppData\Local\Microsoft\Windows\INetCache\IE\Q2WK73GA\Exclamation_mark_2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81" y="4648202"/>
            <a:ext cx="1000573" cy="8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9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Zadanie</a:t>
            </a:r>
            <a:r>
              <a:rPr lang="en-GB" sz="2400" dirty="0"/>
              <a:t>, które </a:t>
            </a:r>
            <a:r>
              <a:rPr lang="pl-PL" sz="2400" dirty="0"/>
              <a:t>macie</a:t>
            </a:r>
            <a:r>
              <a:rPr lang="en-GB" sz="2400" dirty="0"/>
              <a:t> wykonać w ramach niniejszego projektu pozwoli Wam na zapoznanie się z dokumentami stosowanymi w magazynach podczas procesu</a:t>
            </a:r>
            <a:r>
              <a:rPr lang="pl-PL" sz="2400" dirty="0"/>
              <a:t>:</a:t>
            </a:r>
          </a:p>
          <a:p>
            <a:pPr indent="-342900" algn="just"/>
            <a:r>
              <a:rPr lang="en-GB" sz="2400" dirty="0"/>
              <a:t> przyjmowania</a:t>
            </a:r>
            <a:endParaRPr lang="pl-PL" sz="2400" dirty="0"/>
          </a:p>
          <a:p>
            <a:pPr indent="-342900" algn="just"/>
            <a:r>
              <a:rPr lang="en-GB" sz="2400" dirty="0"/>
              <a:t> składowania</a:t>
            </a:r>
            <a:endParaRPr lang="pl-PL" sz="2400" dirty="0"/>
          </a:p>
          <a:p>
            <a:pPr indent="-342900" algn="just"/>
            <a:r>
              <a:rPr lang="en-GB" sz="2400" dirty="0"/>
              <a:t> wydawania zapasów (ładunków)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5" name="Picture 8" descr="F:\obraz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2962275" cy="154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obraz\images (2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4633122"/>
            <a:ext cx="4104457" cy="1532182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/>
              <a:t>Wasz</a:t>
            </a:r>
            <a:r>
              <a:rPr lang="pl-PL" dirty="0"/>
              <a:t>ym zadaniem </a:t>
            </a:r>
            <a:r>
              <a:rPr lang="en-GB" dirty="0"/>
              <a:t>będzie</a:t>
            </a:r>
            <a:r>
              <a:rPr lang="pl-PL" dirty="0"/>
              <a:t> stworzenie</a:t>
            </a:r>
            <a:r>
              <a:rPr lang="en-GB" dirty="0"/>
              <a:t> prezentacj</a:t>
            </a:r>
            <a:r>
              <a:rPr lang="pl-PL" dirty="0"/>
              <a:t>i</a:t>
            </a:r>
            <a:r>
              <a:rPr lang="en-GB" dirty="0"/>
              <a:t> multimedialn</a:t>
            </a:r>
            <a:r>
              <a:rPr lang="pl-PL" dirty="0"/>
              <a:t>ej</a:t>
            </a:r>
            <a:r>
              <a:rPr lang="en-GB" dirty="0"/>
              <a:t> oraz przedstawienie jej na forum klasy. 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lvl="0" indent="0">
              <a:buNone/>
            </a:pPr>
            <a:r>
              <a:rPr lang="pl-PL" dirty="0"/>
              <a:t>Sporządźcie prezentację, </a:t>
            </a:r>
            <a:br>
              <a:rPr lang="pl-PL" dirty="0"/>
            </a:br>
            <a:r>
              <a:rPr lang="pl-PL" dirty="0"/>
              <a:t>która będzie zawierała:</a:t>
            </a:r>
            <a:endParaRPr lang="en-GB" dirty="0"/>
          </a:p>
          <a:p>
            <a:r>
              <a:rPr lang="pl-PL" dirty="0"/>
              <a:t>spis dokumentów </a:t>
            </a:r>
            <a:endParaRPr lang="en-GB" dirty="0"/>
          </a:p>
          <a:p>
            <a:r>
              <a:rPr lang="pl-PL" dirty="0"/>
              <a:t>nazwy dokumentów i ich skrót</a:t>
            </a:r>
            <a:endParaRPr lang="en-GB" dirty="0"/>
          </a:p>
          <a:p>
            <a:r>
              <a:rPr lang="pl-PL" dirty="0"/>
              <a:t>zastosowanie poszczególnych dokumentów</a:t>
            </a:r>
            <a:endParaRPr lang="en-GB" dirty="0"/>
          </a:p>
          <a:p>
            <a:r>
              <a:rPr lang="pl-PL" dirty="0"/>
              <a:t>elementy, które powinien zawierać dokument</a:t>
            </a:r>
            <a:endParaRPr lang="en-GB" dirty="0"/>
          </a:p>
          <a:p>
            <a:r>
              <a:rPr lang="pl-PL" dirty="0"/>
              <a:t>wyjaśnienie obliczania wartości w poszczególnych kolumnach</a:t>
            </a:r>
            <a:endParaRPr lang="en-GB" dirty="0"/>
          </a:p>
          <a:p>
            <a:r>
              <a:rPr lang="pl-PL" dirty="0"/>
              <a:t>wzór prawidłowo wypełnionych dokumentów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3074" name="Picture 2" descr="Microsoft PowerPoint Laptop Presentation Multimedia Projector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9" l="1625" r="98875">
                        <a14:foregroundMark x1="66750" y1="44930" x2="82750" y2="44930"/>
                        <a14:foregroundMark x1="72250" y1="4507" x2="72375" y2="44366"/>
                        <a14:foregroundMark x1="71250" y1="3521" x2="2875" y2="4507"/>
                        <a14:foregroundMark x1="4125" y1="8169" x2="3250" y2="61831"/>
                        <a14:foregroundMark x1="3125" y1="62817" x2="25625" y2="62394"/>
                        <a14:foregroundMark x1="5125" y1="64930" x2="68500" y2="63521"/>
                        <a14:foregroundMark x1="36875" y1="64366" x2="37375" y2="63944"/>
                        <a14:foregroundMark x1="27375" y1="66056" x2="47750" y2="63521"/>
                        <a14:foregroundMark x1="68625" y1="64930" x2="37625" y2="65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73621"/>
            <a:ext cx="3888432" cy="345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4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5677" y="332656"/>
            <a:ext cx="7620000" cy="1143000"/>
          </a:xfrm>
        </p:spPr>
        <p:txBody>
          <a:bodyPr/>
          <a:lstStyle/>
          <a:p>
            <a:r>
              <a:rPr lang="pl-PL" dirty="0"/>
              <a:t>ZADANIE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 algn="just">
              <a:buFont typeface="Wingdings" panose="05000000000000000000" pitchFamily="2" charset="2"/>
              <a:buChar char="ü"/>
            </a:pPr>
            <a:r>
              <a:rPr lang="en-GB" sz="2400" dirty="0"/>
              <a:t>Przygotowane przez Was prezentacje multimedialne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pogłębią i usystematyzują wiedzę na temat dokumentów stosowanych w magazynach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400" dirty="0"/>
          </a:p>
          <a:p>
            <a:pPr indent="-342900">
              <a:buFont typeface="Wingdings" panose="05000000000000000000" pitchFamily="2" charset="2"/>
              <a:buChar char="ü"/>
            </a:pPr>
            <a:endParaRPr lang="pl-PL" sz="2400" dirty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l-PL" sz="2400" dirty="0"/>
              <a:t> Prezentacje muszą być rzetelne, </a:t>
            </a:r>
            <a:br>
              <a:rPr lang="pl-PL" sz="2400" dirty="0"/>
            </a:br>
            <a:r>
              <a:rPr lang="pl-PL" sz="2400" dirty="0"/>
              <a:t>poprawne oraz zawierać rysunki, </a:t>
            </a:r>
            <a:br>
              <a:rPr lang="pl-PL" sz="2400" dirty="0"/>
            </a:br>
            <a:r>
              <a:rPr lang="pl-PL" sz="2400" dirty="0"/>
              <a:t>zdjęcia, dokumenty.</a:t>
            </a:r>
          </a:p>
          <a:p>
            <a:pPr marL="0" indent="0" algn="just">
              <a:buNone/>
            </a:pPr>
            <a:endParaRPr lang="en-GB" sz="2400" dirty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en-GB" sz="2400" dirty="0"/>
              <a:t>Na zakończenie przewidziany jest także konkurs dotyczący prawidłowego wypełniania </a:t>
            </a:r>
            <a:br>
              <a:rPr lang="pl-PL" sz="2400" dirty="0"/>
            </a:br>
            <a:r>
              <a:rPr lang="en-GB" sz="2400" dirty="0"/>
              <a:t>dokumentów magazynowych</a:t>
            </a:r>
            <a:r>
              <a:rPr lang="pl-PL" sz="2400" dirty="0"/>
              <a:t>.</a:t>
            </a:r>
            <a:endParaRPr lang="en-GB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sp>
        <p:nvSpPr>
          <p:cNvPr id="5" name="AutoShape 2" descr="Fotografia Konkursu Ikona Odizolowywająca Na Białym Tle Ilustracj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5124" name="Picture 4" descr="Contest Icon Png #42974 - Free Icons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36" y="4747964"/>
            <a:ext cx="2065412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cument and folder' by GATOT TRIARDI PRAMA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1628856" cy="16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08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Nauczyciel dzieli Was na trzy grupy</a:t>
            </a:r>
            <a:endParaRPr lang="en-GB" dirty="0"/>
          </a:p>
          <a:p>
            <a:pPr marL="0" lvl="0" indent="0">
              <a:buNone/>
            </a:pPr>
            <a:r>
              <a:rPr lang="pl-PL" dirty="0"/>
              <a:t>Każda grupa wybiera lidera, który koordynuje pracę, zbiera informacje i będzie przedstawiał efekt końcowy Waszej pracy </a:t>
            </a:r>
            <a:endParaRPr lang="en-GB" dirty="0"/>
          </a:p>
          <a:p>
            <a:pPr marL="0" lvl="0" indent="0">
              <a:buNone/>
            </a:pPr>
            <a:r>
              <a:rPr lang="pl-PL" dirty="0"/>
              <a:t>Lider losuje do jakiej grupy będziecie należeć: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pl-PL" dirty="0"/>
              <a:t> 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7" name="Picture 6" descr="F:\obraz\images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38511801"/>
              </p:ext>
            </p:extLst>
          </p:nvPr>
        </p:nvGraphicFramePr>
        <p:xfrm>
          <a:off x="1907704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3" descr="F:\obraz\images (2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0482"/>
            <a:ext cx="3419872" cy="22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1493" y="1556792"/>
            <a:ext cx="7710907" cy="46085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dirty="0">
                <a:solidFill>
                  <a:schemeClr val="tx2"/>
                </a:solidFill>
              </a:rPr>
              <a:t>Zapoznajcie się </a:t>
            </a:r>
            <a:r>
              <a:rPr lang="pl-PL" sz="2400" baseline="0" dirty="0">
                <a:solidFill>
                  <a:schemeClr val="tx2"/>
                </a:solidFill>
              </a:rPr>
              <a:t>z treścią zadania Waszej grupy.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baseline="0" dirty="0">
                <a:solidFill>
                  <a:schemeClr val="tx2"/>
                </a:solidFill>
              </a:rPr>
              <a:t>Zapoznajcie</a:t>
            </a:r>
            <a:r>
              <a:rPr lang="pl-PL" sz="2400" dirty="0">
                <a:solidFill>
                  <a:schemeClr val="tx2"/>
                </a:solidFill>
              </a:rPr>
              <a:t> się</a:t>
            </a:r>
            <a:r>
              <a:rPr lang="pl-PL" sz="2400" baseline="0" dirty="0">
                <a:solidFill>
                  <a:schemeClr val="tx2"/>
                </a:solidFill>
              </a:rPr>
              <a:t> ze źródłami internetowymi oraz innymi, które</a:t>
            </a:r>
            <a:r>
              <a:rPr lang="pl-PL" sz="2400" b="1" dirty="0"/>
              <a:t> </a:t>
            </a:r>
            <a:r>
              <a:rPr lang="pl-PL" sz="2400" baseline="0" dirty="0">
                <a:solidFill>
                  <a:schemeClr val="tx2"/>
                </a:solidFill>
              </a:rPr>
              <a:t>otrzymaliście.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dirty="0">
                <a:solidFill>
                  <a:schemeClr val="tx2"/>
                </a:solidFill>
              </a:rPr>
              <a:t>W</a:t>
            </a:r>
            <a:r>
              <a:rPr lang="pl-PL" sz="2400" baseline="0" dirty="0">
                <a:solidFill>
                  <a:schemeClr val="tx2"/>
                </a:solidFill>
              </a:rPr>
              <a:t>ybierzcie najważniejsze informacje ze źródeł.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dirty="0">
                <a:solidFill>
                  <a:schemeClr val="tx2"/>
                </a:solidFill>
              </a:rPr>
              <a:t>Opracujcie informacje do prezentacji.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dirty="0">
                <a:solidFill>
                  <a:schemeClr val="tx2"/>
                </a:solidFill>
              </a:rPr>
              <a:t>Przygotujcie wzory dokumentów, oraz przykłady jak</a:t>
            </a:r>
            <a:r>
              <a:rPr lang="pl-PL" sz="2400" b="1" dirty="0"/>
              <a:t> </a:t>
            </a:r>
            <a:r>
              <a:rPr lang="pl-PL" sz="2400" dirty="0">
                <a:solidFill>
                  <a:schemeClr val="tx2"/>
                </a:solidFill>
              </a:rPr>
              <a:t>je</a:t>
            </a:r>
            <a:r>
              <a:rPr lang="pl-PL" sz="2400" b="1" dirty="0"/>
              <a:t> </a:t>
            </a:r>
            <a:r>
              <a:rPr lang="pl-PL" sz="2400" dirty="0">
                <a:solidFill>
                  <a:schemeClr val="tx2"/>
                </a:solidFill>
              </a:rPr>
              <a:t>wypełniać.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4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26896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dirty="0"/>
              <a:t>Przygotujcie prezentacje multimedialną. </a:t>
            </a:r>
          </a:p>
          <a:p>
            <a:pPr marL="457200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l-PL" sz="2400" dirty="0"/>
          </a:p>
          <a:p>
            <a:pPr marL="457200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dirty="0"/>
              <a:t>Każda prezentacja powinna zawierać temat, imiona, nazwiska uczniów, którzy ją przygotowali, opracowanie tematu według wytycznych zamieszczonych w opisie zadania.</a:t>
            </a:r>
          </a:p>
          <a:p>
            <a:pPr marL="457200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l-PL" sz="2400" dirty="0"/>
          </a:p>
          <a:p>
            <a:pPr marL="457200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baseline="0" dirty="0"/>
              <a:t>Zaprezentujcie zadania na forum klasy.</a:t>
            </a:r>
            <a:endParaRPr lang="en-GB" sz="2400" dirty="0"/>
          </a:p>
          <a:p>
            <a:pPr marL="571500" indent="-45720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54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Niestandardowy 20">
      <a:dk1>
        <a:sysClr val="windowText" lastClr="000000"/>
      </a:dk1>
      <a:lt1>
        <a:srgbClr val="DBFFDF"/>
      </a:lt1>
      <a:dk2>
        <a:srgbClr val="212745"/>
      </a:dk2>
      <a:lt2>
        <a:srgbClr val="DBFFDF"/>
      </a:lt2>
      <a:accent1>
        <a:srgbClr val="4E67C8"/>
      </a:accent1>
      <a:accent2>
        <a:srgbClr val="5ECCF3"/>
      </a:accent2>
      <a:accent3>
        <a:srgbClr val="7030A0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00"/>
      </a:hlink>
      <a:folHlink>
        <a:srgbClr val="542378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243</TotalTime>
  <Words>818</Words>
  <Application>Microsoft Office PowerPoint</Application>
  <PresentationFormat>Pokaz na ekranie (4:3)</PresentationFormat>
  <Paragraphs>158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Wingdings</vt:lpstr>
      <vt:lpstr>Przyleganie</vt:lpstr>
      <vt:lpstr>PZ, RW, MM, co się kryje pod tymi skrótami…? czyli o dokumentacji magazynowej</vt:lpstr>
      <vt:lpstr>WPROWADZENIE</vt:lpstr>
      <vt:lpstr>WPROWADZENIE</vt:lpstr>
      <vt:lpstr>WPROWADZENIE</vt:lpstr>
      <vt:lpstr>ZADANIE</vt:lpstr>
      <vt:lpstr>ZADANIE</vt:lpstr>
      <vt:lpstr>PROCES</vt:lpstr>
      <vt:lpstr>PROCES</vt:lpstr>
      <vt:lpstr>PROCES</vt:lpstr>
      <vt:lpstr>ŹRÓDŁA</vt:lpstr>
      <vt:lpstr>Prezentacja programu PowerPoint</vt:lpstr>
      <vt:lpstr>Prezentacja programu PowerPoint</vt:lpstr>
      <vt:lpstr>Prezentacja programu PowerPoint</vt:lpstr>
      <vt:lpstr>KONKLUZJA</vt:lpstr>
      <vt:lpstr>Projekt „Innowacyjne narzędzia w edukacji zawodowej dla niesłyszących” korzysta z dofinansowania otrzymanego od Islandii, Liechtensteinu i Norwegii w ramach funduszy EOG.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Pz, Rw, Mm, co się kryje pod tymi skrótami? ….. czyli o dokumentacji magazynowej</dc:title>
  <dc:creator>Marta Słupczyńska</dc:creator>
  <cp:lastModifiedBy>Dell</cp:lastModifiedBy>
  <cp:revision>29</cp:revision>
  <dcterms:created xsi:type="dcterms:W3CDTF">2020-08-13T11:55:50Z</dcterms:created>
  <dcterms:modified xsi:type="dcterms:W3CDTF">2020-09-13T18:39:32Z</dcterms:modified>
</cp:coreProperties>
</file>